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Raleway" charset="1" panose="00000000000000000000"/>
      <p:regular r:id="rId12"/>
    </p:embeddedFont>
    <p:embeddedFont>
      <p:font typeface="Raleway Bold" charset="1" panose="00000000000000000000"/>
      <p:regular r:id="rId13"/>
    </p:embeddedFont>
    <p:embeddedFont>
      <p:font typeface="Raleway Italics" charset="1" panose="00000000000000000000"/>
      <p:regular r:id="rId14"/>
    </p:embeddedFont>
    <p:embeddedFont>
      <p:font typeface="Raleway Bold Italics" charset="1" panose="00000000000000000000"/>
      <p:regular r:id="rId15"/>
    </p:embeddedFont>
    <p:embeddedFont>
      <p:font typeface="Raleway Thin" charset="1" panose="00000000000000000000"/>
      <p:regular r:id="rId16"/>
    </p:embeddedFont>
    <p:embeddedFont>
      <p:font typeface="Raleway Thin Italics" charset="1" panose="00000000000000000000"/>
      <p:regular r:id="rId17"/>
    </p:embeddedFont>
    <p:embeddedFont>
      <p:font typeface="Raleway Extra-Light" charset="1" panose="00000000000000000000"/>
      <p:regular r:id="rId18"/>
    </p:embeddedFont>
    <p:embeddedFont>
      <p:font typeface="Raleway Extra-Light Italics" charset="1" panose="00000000000000000000"/>
      <p:regular r:id="rId19"/>
    </p:embeddedFont>
    <p:embeddedFont>
      <p:font typeface="Raleway Light" charset="1" panose="00000000000000000000"/>
      <p:regular r:id="rId20"/>
    </p:embeddedFont>
    <p:embeddedFont>
      <p:font typeface="Raleway Light Italics" charset="1" panose="00000000000000000000"/>
      <p:regular r:id="rId21"/>
    </p:embeddedFont>
    <p:embeddedFont>
      <p:font typeface="Raleway Medium" charset="1" panose="00000000000000000000"/>
      <p:regular r:id="rId22"/>
    </p:embeddedFont>
    <p:embeddedFont>
      <p:font typeface="Raleway Medium Italics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Raleway Semi-Bold Italics" charset="1" panose="00000000000000000000"/>
      <p:regular r:id="rId25"/>
    </p:embeddedFont>
    <p:embeddedFont>
      <p:font typeface="Raleway Ultra-Bold" charset="1" panose="00000000000000000000"/>
      <p:regular r:id="rId26"/>
    </p:embeddedFont>
    <p:embeddedFont>
      <p:font typeface="Raleway Ultra-Bold Italics" charset="1" panose="00000000000000000000"/>
      <p:regular r:id="rId27"/>
    </p:embeddedFont>
    <p:embeddedFont>
      <p:font typeface="Raleway Heavy" charset="1" panose="00000000000000000000"/>
      <p:regular r:id="rId28"/>
    </p:embeddedFont>
    <p:embeddedFont>
      <p:font typeface="Raleway Heavy Italics" charset="1" panose="00000000000000000000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Canva Sans Italics" charset="1" panose="020B0503030501040103"/>
      <p:regular r:id="rId32"/>
    </p:embeddedFont>
    <p:embeddedFont>
      <p:font typeface="Canva Sans Bold Italics" charset="1" panose="020B0803030501040103"/>
      <p:regular r:id="rId33"/>
    </p:embeddedFont>
    <p:embeddedFont>
      <p:font typeface="Canva Sans Medium" charset="1" panose="020B0603030501040103"/>
      <p:regular r:id="rId34"/>
    </p:embeddedFont>
    <p:embeddedFont>
      <p:font typeface="Canva Sans Medium Italics" charset="1" panose="020B06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597329" y="-997014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2" y="0"/>
                </a:lnTo>
                <a:lnTo>
                  <a:pt x="11853512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436" y="388807"/>
            <a:ext cx="1532680" cy="1769327"/>
          </a:xfrm>
          <a:custGeom>
            <a:avLst/>
            <a:gdLst/>
            <a:ahLst/>
            <a:cxnLst/>
            <a:rect r="r" b="b" t="t" l="l"/>
            <a:pathLst>
              <a:path h="1769327" w="1532680">
                <a:moveTo>
                  <a:pt x="0" y="0"/>
                </a:moveTo>
                <a:lnTo>
                  <a:pt x="1532680" y="0"/>
                </a:lnTo>
                <a:lnTo>
                  <a:pt x="1532680" y="1769327"/>
                </a:lnTo>
                <a:lnTo>
                  <a:pt x="0" y="176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2116" y="2068638"/>
            <a:ext cx="1076602" cy="1076602"/>
          </a:xfrm>
          <a:custGeom>
            <a:avLst/>
            <a:gdLst/>
            <a:ahLst/>
            <a:cxnLst/>
            <a:rect r="r" b="b" t="t" l="l"/>
            <a:pathLst>
              <a:path h="1076602" w="1076602">
                <a:moveTo>
                  <a:pt x="0" y="0"/>
                </a:moveTo>
                <a:lnTo>
                  <a:pt x="1076602" y="0"/>
                </a:lnTo>
                <a:lnTo>
                  <a:pt x="1076602" y="1076602"/>
                </a:lnTo>
                <a:lnTo>
                  <a:pt x="0" y="107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329" y="2711714"/>
            <a:ext cx="4621550" cy="5593883"/>
          </a:xfrm>
          <a:custGeom>
            <a:avLst/>
            <a:gdLst/>
            <a:ahLst/>
            <a:cxnLst/>
            <a:rect r="r" b="b" t="t" l="l"/>
            <a:pathLst>
              <a:path h="5593883" w="4621550">
                <a:moveTo>
                  <a:pt x="0" y="0"/>
                </a:moveTo>
                <a:lnTo>
                  <a:pt x="4621550" y="0"/>
                </a:lnTo>
                <a:lnTo>
                  <a:pt x="4621550" y="5593883"/>
                </a:lnTo>
                <a:lnTo>
                  <a:pt x="0" y="5593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107" t="0" r="-116023" b="-413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329" y="8305597"/>
            <a:ext cx="1981403" cy="1981403"/>
          </a:xfrm>
          <a:custGeom>
            <a:avLst/>
            <a:gdLst/>
            <a:ahLst/>
            <a:cxnLst/>
            <a:rect r="r" b="b" t="t" l="l"/>
            <a:pathLst>
              <a:path h="1981403" w="1981403">
                <a:moveTo>
                  <a:pt x="0" y="0"/>
                </a:moveTo>
                <a:lnTo>
                  <a:pt x="1981403" y="0"/>
                </a:lnTo>
                <a:lnTo>
                  <a:pt x="1981403" y="1981403"/>
                </a:lnTo>
                <a:lnTo>
                  <a:pt x="0" y="1981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049" y="0"/>
            <a:ext cx="1581951" cy="1273471"/>
          </a:xfrm>
          <a:custGeom>
            <a:avLst/>
            <a:gdLst/>
            <a:ahLst/>
            <a:cxnLst/>
            <a:rect r="r" b="b" t="t" l="l"/>
            <a:pathLst>
              <a:path h="1273471" w="1581951">
                <a:moveTo>
                  <a:pt x="0" y="0"/>
                </a:moveTo>
                <a:lnTo>
                  <a:pt x="1581951" y="0"/>
                </a:lnTo>
                <a:lnTo>
                  <a:pt x="1581951" y="1273471"/>
                </a:lnTo>
                <a:lnTo>
                  <a:pt x="0" y="1273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4836" y="884385"/>
            <a:ext cx="12040110" cy="156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30"/>
              </a:lnSpc>
            </a:pPr>
            <a:r>
              <a:rPr lang="en-US" sz="9145" spc="-420">
                <a:solidFill>
                  <a:srgbClr val="000000"/>
                </a:solidFill>
                <a:latin typeface="Raleway Bold"/>
              </a:rPr>
              <a:t>Project Green : </a:t>
            </a:r>
          </a:p>
          <a:p>
            <a:pPr marL="0" indent="0" lvl="1">
              <a:lnSpc>
                <a:spcPts val="409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9436" y="5302424"/>
            <a:ext cx="9498561" cy="678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516" spc="-207">
                <a:solidFill>
                  <a:srgbClr val="000000"/>
                </a:solidFill>
                <a:latin typeface="Raleway Bold"/>
              </a:rPr>
              <a:t>Team and Roles:</a:t>
            </a:r>
          </a:p>
          <a:p>
            <a:pPr>
              <a:lnSpc>
                <a:spcPts val="4707"/>
              </a:lnSpc>
            </a:pPr>
          </a:p>
          <a:p>
            <a:pPr marL="861316" indent="-430658" lvl="1">
              <a:lnSpc>
                <a:spcPts val="6821"/>
              </a:lnSpc>
              <a:buFont typeface="Arial"/>
              <a:buChar char="•"/>
            </a:pPr>
            <a:r>
              <a:rPr lang="en-US" sz="3989" spc="-183">
                <a:solidFill>
                  <a:srgbClr val="000000"/>
                </a:solidFill>
                <a:latin typeface="Raleway Medium"/>
              </a:rPr>
              <a:t>Adarsh Joshi:  Project Manager</a:t>
            </a:r>
          </a:p>
          <a:p>
            <a:pPr marL="861316" indent="-430658" lvl="1">
              <a:lnSpc>
                <a:spcPts val="6821"/>
              </a:lnSpc>
              <a:buFont typeface="Arial"/>
              <a:buChar char="•"/>
            </a:pPr>
            <a:r>
              <a:rPr lang="en-US" sz="3989" spc="-183">
                <a:solidFill>
                  <a:srgbClr val="000000"/>
                </a:solidFill>
                <a:latin typeface="Raleway Medium"/>
              </a:rPr>
              <a:t>Anil Chandra Giri:  FrontEnd Developer</a:t>
            </a:r>
          </a:p>
          <a:p>
            <a:pPr marL="861316" indent="-430658" lvl="1">
              <a:lnSpc>
                <a:spcPts val="6821"/>
              </a:lnSpc>
              <a:buFont typeface="Arial"/>
              <a:buChar char="•"/>
            </a:pPr>
            <a:r>
              <a:rPr lang="en-US" sz="3989" spc="-183">
                <a:solidFill>
                  <a:srgbClr val="000000"/>
                </a:solidFill>
                <a:latin typeface="Raleway Medium"/>
              </a:rPr>
              <a:t>Dinesh Pd. Joshi:  BackEnd Developer</a:t>
            </a:r>
          </a:p>
          <a:p>
            <a:pPr marL="861316" indent="-430658" lvl="1">
              <a:lnSpc>
                <a:spcPts val="6821"/>
              </a:lnSpc>
              <a:buFont typeface="Arial"/>
              <a:buChar char="•"/>
            </a:pPr>
            <a:r>
              <a:rPr lang="en-US" sz="3989" spc="-183">
                <a:solidFill>
                  <a:srgbClr val="000000"/>
                </a:solidFill>
                <a:latin typeface="Raleway Medium"/>
              </a:rPr>
              <a:t>Mukesh Pant:  Database Manager</a:t>
            </a:r>
          </a:p>
          <a:p>
            <a:pPr>
              <a:lnSpc>
                <a:spcPts val="5329"/>
              </a:lnSpc>
            </a:pPr>
          </a:p>
          <a:p>
            <a:pPr>
              <a:lnSpc>
                <a:spcPts val="5329"/>
              </a:lnSpc>
            </a:pPr>
          </a:p>
          <a:p>
            <a:pPr marL="0" indent="0" lvl="1">
              <a:lnSpc>
                <a:spcPts val="53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99436" y="3455272"/>
            <a:ext cx="9179504" cy="14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4200" spc="-193">
                <a:solidFill>
                  <a:srgbClr val="000000"/>
                </a:solidFill>
                <a:latin typeface="Raleway Bold"/>
              </a:rPr>
              <a:t>Presented by: </a:t>
            </a:r>
          </a:p>
          <a:p>
            <a:pPr>
              <a:lnSpc>
                <a:spcPts val="3780"/>
              </a:lnSpc>
            </a:pPr>
            <a:r>
              <a:rPr lang="en-US" sz="4200" spc="-193">
                <a:solidFill>
                  <a:srgbClr val="000000"/>
                </a:solidFill>
                <a:latin typeface="Raleway Medium"/>
              </a:rPr>
              <a:t> </a:t>
            </a:r>
          </a:p>
          <a:p>
            <a:pPr marL="0" indent="0" lvl="1">
              <a:lnSpc>
                <a:spcPts val="3780"/>
              </a:lnSpc>
            </a:pPr>
            <a:r>
              <a:rPr lang="en-US" sz="4200" spc="-193">
                <a:solidFill>
                  <a:srgbClr val="000000"/>
                </a:solidFill>
                <a:latin typeface="Raleway"/>
              </a:rPr>
              <a:t>Team AMD-FWU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18879" y="2899042"/>
            <a:ext cx="3255258" cy="5371980"/>
          </a:xfrm>
          <a:custGeom>
            <a:avLst/>
            <a:gdLst/>
            <a:ahLst/>
            <a:cxnLst/>
            <a:rect r="r" b="b" t="t" l="l"/>
            <a:pathLst>
              <a:path h="5371980" w="3255258">
                <a:moveTo>
                  <a:pt x="0" y="0"/>
                </a:moveTo>
                <a:lnTo>
                  <a:pt x="3255257" y="0"/>
                </a:lnTo>
                <a:lnTo>
                  <a:pt x="3255257" y="5371980"/>
                </a:lnTo>
                <a:lnTo>
                  <a:pt x="0" y="5371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32722" t="-7204" r="0" b="-3468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04077" y="2125609"/>
            <a:ext cx="96626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 Italics"/>
              </a:rPr>
              <a:t>“Making commuinity safer and cleaner”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6172" y="605446"/>
            <a:ext cx="2692322" cy="2750775"/>
          </a:xfrm>
          <a:custGeom>
            <a:avLst/>
            <a:gdLst/>
            <a:ahLst/>
            <a:cxnLst/>
            <a:rect r="r" b="b" t="t" l="l"/>
            <a:pathLst>
              <a:path h="2750775" w="2692322">
                <a:moveTo>
                  <a:pt x="0" y="0"/>
                </a:moveTo>
                <a:lnTo>
                  <a:pt x="2692321" y="0"/>
                </a:lnTo>
                <a:lnTo>
                  <a:pt x="2692321" y="2750776"/>
                </a:lnTo>
                <a:lnTo>
                  <a:pt x="0" y="275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6607" y="1714500"/>
            <a:ext cx="5270796" cy="5913936"/>
          </a:xfrm>
          <a:custGeom>
            <a:avLst/>
            <a:gdLst/>
            <a:ahLst/>
            <a:cxnLst/>
            <a:rect r="r" b="b" t="t" l="l"/>
            <a:pathLst>
              <a:path h="5913936" w="5270796">
                <a:moveTo>
                  <a:pt x="0" y="0"/>
                </a:moveTo>
                <a:lnTo>
                  <a:pt x="5270796" y="0"/>
                </a:lnTo>
                <a:lnTo>
                  <a:pt x="5270796" y="5913936"/>
                </a:lnTo>
                <a:lnTo>
                  <a:pt x="0" y="591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50129" y="2853373"/>
            <a:ext cx="17279303" cy="605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Project Green will be your super-efficient emergency buddy. </a:t>
            </a:r>
          </a:p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It's like a superhero that's always ready to help and never too busy.</a:t>
            </a:r>
          </a:p>
          <a:p>
            <a:pPr>
              <a:lnSpc>
                <a:spcPts val="4030"/>
              </a:lnSpc>
            </a:pPr>
          </a:p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When you report through us, it's like turning on a spotlight </a:t>
            </a:r>
          </a:p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T</a:t>
            </a:r>
            <a:r>
              <a:rPr lang="en-US" sz="3100">
                <a:solidFill>
                  <a:srgbClr val="000000"/>
                </a:solidFill>
                <a:latin typeface="Raleway"/>
              </a:rPr>
              <a:t>ransparency of information in our platform will encourage authorities </a:t>
            </a:r>
          </a:p>
          <a:p>
            <a:pPr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Raleway"/>
              </a:rPr>
              <a:t>       </a:t>
            </a:r>
            <a:r>
              <a:rPr lang="en-US" sz="3100">
                <a:solidFill>
                  <a:srgbClr val="000000"/>
                </a:solidFill>
                <a:latin typeface="Raleway"/>
              </a:rPr>
              <a:t>for their best outcome </a:t>
            </a:r>
          </a:p>
          <a:p>
            <a:pPr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Raleway"/>
              </a:rPr>
              <a:t> </a:t>
            </a:r>
          </a:p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CFC will help you to know your Carbon Emission Rate </a:t>
            </a:r>
          </a:p>
          <a:p>
            <a:pPr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Raleway"/>
              </a:rPr>
              <a:t>        </a:t>
            </a:r>
            <a:r>
              <a:rPr lang="en-US" sz="3100">
                <a:solidFill>
                  <a:srgbClr val="000000"/>
                </a:solidFill>
                <a:latin typeface="Raleway"/>
              </a:rPr>
              <a:t> for environmental consciousness.</a:t>
            </a:r>
          </a:p>
          <a:p>
            <a:pPr>
              <a:lnSpc>
                <a:spcPts val="4030"/>
              </a:lnSpc>
            </a:pPr>
          </a:p>
          <a:p>
            <a:pPr marL="669291" indent="-334646" lvl="1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Raleway"/>
              </a:rPr>
              <a:t>Project Green's Generative AI chatbot is your friendly pollution and disaster tutor.</a:t>
            </a:r>
          </a:p>
          <a:p>
            <a:pPr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Raleway"/>
              </a:rPr>
              <a:t> 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90821" y="2891473"/>
            <a:ext cx="3182368" cy="2828330"/>
          </a:xfrm>
          <a:custGeom>
            <a:avLst/>
            <a:gdLst/>
            <a:ahLst/>
            <a:cxnLst/>
            <a:rect r="r" b="b" t="t" l="l"/>
            <a:pathLst>
              <a:path h="2828330" w="3182368">
                <a:moveTo>
                  <a:pt x="0" y="0"/>
                </a:moveTo>
                <a:lnTo>
                  <a:pt x="3182368" y="0"/>
                </a:lnTo>
                <a:lnTo>
                  <a:pt x="3182368" y="2828329"/>
                </a:lnTo>
                <a:lnTo>
                  <a:pt x="0" y="2828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4652" y="7136635"/>
            <a:ext cx="2334707" cy="2121665"/>
          </a:xfrm>
          <a:custGeom>
            <a:avLst/>
            <a:gdLst/>
            <a:ahLst/>
            <a:cxnLst/>
            <a:rect r="r" b="b" t="t" l="l"/>
            <a:pathLst>
              <a:path h="2121665" w="2334707">
                <a:moveTo>
                  <a:pt x="0" y="0"/>
                </a:moveTo>
                <a:lnTo>
                  <a:pt x="2334707" y="0"/>
                </a:lnTo>
                <a:lnTo>
                  <a:pt x="2334707" y="2121665"/>
                </a:lnTo>
                <a:lnTo>
                  <a:pt x="0" y="2121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2758" y="6020520"/>
            <a:ext cx="1386828" cy="1607917"/>
          </a:xfrm>
          <a:custGeom>
            <a:avLst/>
            <a:gdLst/>
            <a:ahLst/>
            <a:cxnLst/>
            <a:rect r="r" b="b" t="t" l="l"/>
            <a:pathLst>
              <a:path h="1607917" w="1386828">
                <a:moveTo>
                  <a:pt x="0" y="0"/>
                </a:moveTo>
                <a:lnTo>
                  <a:pt x="1386828" y="0"/>
                </a:lnTo>
                <a:lnTo>
                  <a:pt x="1386828" y="1607916"/>
                </a:lnTo>
                <a:lnTo>
                  <a:pt x="0" y="16079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619891" y="590550"/>
            <a:ext cx="1351564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100"/>
              </a:lnSpc>
            </a:pPr>
            <a:r>
              <a:rPr lang="en-US" sz="9000" spc="-413">
                <a:solidFill>
                  <a:srgbClr val="000000"/>
                </a:solidFill>
                <a:latin typeface="Raleway Medium"/>
              </a:rPr>
              <a:t>Why Project Green?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63314" y="2029216"/>
            <a:ext cx="7392013" cy="6823397"/>
          </a:xfrm>
          <a:custGeom>
            <a:avLst/>
            <a:gdLst/>
            <a:ahLst/>
            <a:cxnLst/>
            <a:rect r="r" b="b" t="t" l="l"/>
            <a:pathLst>
              <a:path h="6823397" w="7392013">
                <a:moveTo>
                  <a:pt x="0" y="0"/>
                </a:moveTo>
                <a:lnTo>
                  <a:pt x="7392013" y="0"/>
                </a:lnTo>
                <a:lnTo>
                  <a:pt x="7392013" y="6823397"/>
                </a:lnTo>
                <a:lnTo>
                  <a:pt x="0" y="6823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94902"/>
            <a:ext cx="9657502" cy="5518071"/>
          </a:xfrm>
          <a:custGeom>
            <a:avLst/>
            <a:gdLst/>
            <a:ahLst/>
            <a:cxnLst/>
            <a:rect r="r" b="b" t="t" l="l"/>
            <a:pathLst>
              <a:path h="5518071" w="9657502">
                <a:moveTo>
                  <a:pt x="0" y="0"/>
                </a:moveTo>
                <a:lnTo>
                  <a:pt x="9657502" y="0"/>
                </a:lnTo>
                <a:lnTo>
                  <a:pt x="9657502" y="5518071"/>
                </a:lnTo>
                <a:lnTo>
                  <a:pt x="0" y="5518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9" t="0" r="-7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7708"/>
            <a:ext cx="15328570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</a:pPr>
            <a:r>
              <a:rPr lang="en-US" sz="9999" spc="-459">
                <a:solidFill>
                  <a:srgbClr val="000000"/>
                </a:solidFill>
                <a:latin typeface="Raleway Bold"/>
              </a:rPr>
              <a:t>Sample Prototype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24152" y="8305243"/>
            <a:ext cx="566331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Alert Button sample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7664" y="9191625"/>
            <a:ext cx="566331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AI ChatBot response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28" y="-440839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2" y="0"/>
                </a:lnTo>
                <a:lnTo>
                  <a:pt x="11853512" y="11853513"/>
                </a:lnTo>
                <a:lnTo>
                  <a:pt x="0" y="11853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81097" y="1965409"/>
            <a:ext cx="6106903" cy="235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8911"/>
              </a:lnSpc>
            </a:pPr>
            <a:r>
              <a:rPr lang="en-US" sz="9901" spc="-455">
                <a:solidFill>
                  <a:srgbClr val="000000"/>
                </a:solidFill>
                <a:latin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7597" y="4509688"/>
            <a:ext cx="12931142" cy="352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0000"/>
                </a:solidFill>
                <a:latin typeface="Raleway Medium"/>
              </a:rPr>
              <a:t>Questions &amp; suggestions 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26146" y="4631509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24710"/>
            <a:ext cx="9242491" cy="231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894" spc="-133">
                <a:solidFill>
                  <a:srgbClr val="000000"/>
                </a:solidFill>
                <a:latin typeface="Raleway Medium"/>
              </a:rPr>
              <a:t>"Project Green" holds the promise of creating a cleaner, safer, and more sustainable community. With community support and collaboration, we can achieve lasting positive change.</a:t>
            </a:r>
          </a:p>
          <a:p>
            <a:pPr algn="ctr" marL="0" indent="0" lvl="1">
              <a:lnSpc>
                <a:spcPts val="441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943" y="2052115"/>
            <a:ext cx="11775542" cy="7482550"/>
            <a:chOff x="0" y="0"/>
            <a:chExt cx="2625412" cy="1668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5412" cy="1668269"/>
            </a:xfrm>
            <a:custGeom>
              <a:avLst/>
              <a:gdLst/>
              <a:ahLst/>
              <a:cxnLst/>
              <a:rect r="r" b="b" t="t" l="l"/>
              <a:pathLst>
                <a:path h="1668269" w="2625412">
                  <a:moveTo>
                    <a:pt x="5260" y="0"/>
                  </a:moveTo>
                  <a:lnTo>
                    <a:pt x="2620153" y="0"/>
                  </a:lnTo>
                  <a:cubicBezTo>
                    <a:pt x="2623058" y="0"/>
                    <a:pt x="2625412" y="2355"/>
                    <a:pt x="2625412" y="5260"/>
                  </a:cubicBezTo>
                  <a:lnTo>
                    <a:pt x="2625412" y="1663010"/>
                  </a:lnTo>
                  <a:cubicBezTo>
                    <a:pt x="2625412" y="1664405"/>
                    <a:pt x="2624858" y="1665743"/>
                    <a:pt x="2623872" y="1666729"/>
                  </a:cubicBezTo>
                  <a:cubicBezTo>
                    <a:pt x="2622885" y="1667715"/>
                    <a:pt x="2621548" y="1668269"/>
                    <a:pt x="2620153" y="1668269"/>
                  </a:cubicBezTo>
                  <a:lnTo>
                    <a:pt x="5260" y="1668269"/>
                  </a:lnTo>
                  <a:cubicBezTo>
                    <a:pt x="2355" y="1668269"/>
                    <a:pt x="0" y="1665915"/>
                    <a:pt x="0" y="1663010"/>
                  </a:cubicBezTo>
                  <a:lnTo>
                    <a:pt x="0" y="5260"/>
                  </a:lnTo>
                  <a:cubicBezTo>
                    <a:pt x="0" y="2355"/>
                    <a:pt x="2355" y="0"/>
                    <a:pt x="5260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0943" y="338137"/>
            <a:ext cx="11082416" cy="954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Raleway Semi-Bold"/>
              </a:rPr>
              <a:t>Problems In Our Community </a:t>
            </a:r>
          </a:p>
          <a:p>
            <a:pPr>
              <a:lnSpc>
                <a:spcPts val="7800"/>
              </a:lnSpc>
            </a:pPr>
          </a:p>
          <a:p>
            <a:pPr marL="1295400" indent="-647700" lvl="1">
              <a:lnSpc>
                <a:spcPts val="78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Raleway Semi-Bold"/>
              </a:rPr>
              <a:t>Pollution Management</a:t>
            </a:r>
          </a:p>
          <a:p>
            <a:pPr marL="863611" indent="-431805" lvl="1">
              <a:lnSpc>
                <a:spcPts val="52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Raleway"/>
              </a:rPr>
              <a:t>Not well-managed Wastage and its report</a:t>
            </a:r>
          </a:p>
          <a:p>
            <a:pPr marL="863611" indent="-431805" lvl="1">
              <a:lnSpc>
                <a:spcPts val="52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Raleway"/>
              </a:rPr>
              <a:t>Reaction Time and Process</a:t>
            </a:r>
          </a:p>
          <a:p>
            <a:pPr marL="863611" indent="-431805" lvl="1">
              <a:lnSpc>
                <a:spcPts val="52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Raleway"/>
              </a:rPr>
              <a:t>Less Knowledge Of wastage management</a:t>
            </a:r>
          </a:p>
          <a:p>
            <a:pPr>
              <a:lnSpc>
                <a:spcPts val="5200"/>
              </a:lnSpc>
            </a:pPr>
          </a:p>
          <a:p>
            <a:pPr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Raleway"/>
              </a:rPr>
              <a:t>   2</a:t>
            </a:r>
            <a:r>
              <a:rPr lang="en-US" sz="6000">
                <a:solidFill>
                  <a:srgbClr val="000000"/>
                </a:solidFill>
                <a:latin typeface="Raleway Bold"/>
              </a:rPr>
              <a:t>. </a:t>
            </a:r>
            <a:r>
              <a:rPr lang="en-US" sz="6000">
                <a:solidFill>
                  <a:srgbClr val="000000"/>
                </a:solidFill>
                <a:latin typeface="Raleway Bold"/>
              </a:rPr>
              <a:t>Disaster Management 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aleway"/>
              </a:rPr>
              <a:t>Busyness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aleway"/>
              </a:rPr>
              <a:t>old disaster preparedness and response mechanism</a:t>
            </a:r>
          </a:p>
          <a:p>
            <a:pPr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Raleway Semi-Bold"/>
              </a:rPr>
              <a:t>      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486769" y="1475020"/>
            <a:ext cx="2394588" cy="4561120"/>
          </a:xfrm>
          <a:custGeom>
            <a:avLst/>
            <a:gdLst/>
            <a:ahLst/>
            <a:cxnLst/>
            <a:rect r="r" b="b" t="t" l="l"/>
            <a:pathLst>
              <a:path h="4561120" w="2394588">
                <a:moveTo>
                  <a:pt x="0" y="0"/>
                </a:moveTo>
                <a:lnTo>
                  <a:pt x="2394588" y="0"/>
                </a:lnTo>
                <a:lnTo>
                  <a:pt x="2394588" y="4561119"/>
                </a:lnTo>
                <a:lnTo>
                  <a:pt x="0" y="4561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08595" y="1028700"/>
            <a:ext cx="2422349" cy="5007439"/>
          </a:xfrm>
          <a:custGeom>
            <a:avLst/>
            <a:gdLst/>
            <a:ahLst/>
            <a:cxnLst/>
            <a:rect r="r" b="b" t="t" l="l"/>
            <a:pathLst>
              <a:path h="5007439" w="2422349">
                <a:moveTo>
                  <a:pt x="0" y="0"/>
                </a:moveTo>
                <a:lnTo>
                  <a:pt x="2422349" y="0"/>
                </a:lnTo>
                <a:lnTo>
                  <a:pt x="2422349" y="5007439"/>
                </a:lnTo>
                <a:lnTo>
                  <a:pt x="0" y="500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9097" y="1456103"/>
            <a:ext cx="4568903" cy="4697003"/>
          </a:xfrm>
          <a:custGeom>
            <a:avLst/>
            <a:gdLst/>
            <a:ahLst/>
            <a:cxnLst/>
            <a:rect r="r" b="b" t="t" l="l"/>
            <a:pathLst>
              <a:path h="4697003" w="4568903">
                <a:moveTo>
                  <a:pt x="0" y="0"/>
                </a:moveTo>
                <a:lnTo>
                  <a:pt x="4568903" y="0"/>
                </a:lnTo>
                <a:lnTo>
                  <a:pt x="4568903" y="4697003"/>
                </a:lnTo>
                <a:lnTo>
                  <a:pt x="0" y="469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832116" y="2297149"/>
            <a:ext cx="11652211" cy="6885553"/>
            <a:chOff x="0" y="0"/>
            <a:chExt cx="2597915" cy="15351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7915" cy="1535166"/>
            </a:xfrm>
            <a:custGeom>
              <a:avLst/>
              <a:gdLst/>
              <a:ahLst/>
              <a:cxnLst/>
              <a:rect r="r" b="b" t="t" l="l"/>
              <a:pathLst>
                <a:path h="1535166" w="2597915">
                  <a:moveTo>
                    <a:pt x="5315" y="0"/>
                  </a:moveTo>
                  <a:lnTo>
                    <a:pt x="2592600" y="0"/>
                  </a:lnTo>
                  <a:cubicBezTo>
                    <a:pt x="2594009" y="0"/>
                    <a:pt x="2595361" y="560"/>
                    <a:pt x="2596358" y="1557"/>
                  </a:cubicBezTo>
                  <a:cubicBezTo>
                    <a:pt x="2597355" y="2554"/>
                    <a:pt x="2597915" y="3906"/>
                    <a:pt x="2597915" y="5315"/>
                  </a:cubicBezTo>
                  <a:lnTo>
                    <a:pt x="2597915" y="1529851"/>
                  </a:lnTo>
                  <a:cubicBezTo>
                    <a:pt x="2597915" y="1532787"/>
                    <a:pt x="2595535" y="1535166"/>
                    <a:pt x="2592600" y="1535166"/>
                  </a:cubicBezTo>
                  <a:lnTo>
                    <a:pt x="5315" y="1535166"/>
                  </a:lnTo>
                  <a:cubicBezTo>
                    <a:pt x="3906" y="1535166"/>
                    <a:pt x="2554" y="1534606"/>
                    <a:pt x="1557" y="1533609"/>
                  </a:cubicBezTo>
                  <a:cubicBezTo>
                    <a:pt x="560" y="1532613"/>
                    <a:pt x="0" y="1531261"/>
                    <a:pt x="0" y="1529851"/>
                  </a:cubicBezTo>
                  <a:lnTo>
                    <a:pt x="0" y="5315"/>
                  </a:lnTo>
                  <a:cubicBezTo>
                    <a:pt x="0" y="3906"/>
                    <a:pt x="560" y="2554"/>
                    <a:pt x="1557" y="1557"/>
                  </a:cubicBezTo>
                  <a:cubicBezTo>
                    <a:pt x="2554" y="560"/>
                    <a:pt x="3906" y="0"/>
                    <a:pt x="5315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32116" y="823869"/>
            <a:ext cx="11082416" cy="1059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Raleway Semi-Bold"/>
              </a:rPr>
              <a:t>Project Green : </a:t>
            </a:r>
          </a:p>
          <a:p>
            <a:pPr>
              <a:lnSpc>
                <a:spcPts val="5460"/>
              </a:lnSpc>
            </a:pPr>
          </a:p>
          <a:p>
            <a:pPr marL="906790" indent="-453395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Raleway"/>
              </a:rPr>
              <a:t>Community Oriented and User Friendly </a:t>
            </a:r>
          </a:p>
          <a:p>
            <a:pPr>
              <a:lnSpc>
                <a:spcPts val="5460"/>
              </a:lnSpc>
            </a:pPr>
          </a:p>
          <a:p>
            <a:pPr marL="906790" indent="-453395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Raleway"/>
              </a:rPr>
              <a:t>A digitalized solution for wastage and Disaster Management </a:t>
            </a:r>
          </a:p>
          <a:p>
            <a:pPr>
              <a:lnSpc>
                <a:spcPts val="5460"/>
              </a:lnSpc>
            </a:pPr>
          </a:p>
          <a:p>
            <a:pPr marL="906790" indent="-453395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Raleway"/>
              </a:rPr>
              <a:t>Digital Medium between Community and Local Authorities</a:t>
            </a:r>
          </a:p>
          <a:p>
            <a:pPr>
              <a:lnSpc>
                <a:spcPts val="5460"/>
              </a:lnSpc>
            </a:pPr>
          </a:p>
          <a:p>
            <a:pPr marL="906790" indent="-453395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Raleway"/>
              </a:rPr>
              <a:t>Multiple Feature under a single platform</a:t>
            </a:r>
          </a:p>
          <a:p>
            <a:pPr>
              <a:lnSpc>
                <a:spcPts val="6110"/>
              </a:lnSpc>
            </a:pPr>
          </a:p>
          <a:p>
            <a:pPr>
              <a:lnSpc>
                <a:spcPts val="7800"/>
              </a:lnSpc>
            </a:pPr>
          </a:p>
          <a:p>
            <a:pPr>
              <a:lnSpc>
                <a:spcPts val="7800"/>
              </a:lnSpc>
            </a:pPr>
            <a:r>
              <a:rPr lang="en-US" sz="6000">
                <a:solidFill>
                  <a:srgbClr val="000000"/>
                </a:solidFill>
                <a:latin typeface="Raleway Semi-Bold"/>
              </a:rPr>
              <a:t>       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532680" cy="1769327"/>
          </a:xfrm>
          <a:custGeom>
            <a:avLst/>
            <a:gdLst/>
            <a:ahLst/>
            <a:cxnLst/>
            <a:rect r="r" b="b" t="t" l="l"/>
            <a:pathLst>
              <a:path h="1769327" w="1532680">
                <a:moveTo>
                  <a:pt x="0" y="0"/>
                </a:moveTo>
                <a:lnTo>
                  <a:pt x="1532680" y="0"/>
                </a:lnTo>
                <a:lnTo>
                  <a:pt x="1532680" y="1769327"/>
                </a:lnTo>
                <a:lnTo>
                  <a:pt x="0" y="176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9687" y="1030505"/>
            <a:ext cx="16040100" cy="104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97"/>
              </a:lnSpc>
            </a:pPr>
            <a:r>
              <a:rPr lang="en-US" sz="8441" spc="-388">
                <a:solidFill>
                  <a:srgbClr val="000000"/>
                </a:solidFill>
                <a:latin typeface="Raleway Medium"/>
              </a:rPr>
              <a:t>Features and SDGs Alignment  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028393" y="2495128"/>
            <a:ext cx="5344154" cy="6203624"/>
            <a:chOff x="0" y="0"/>
            <a:chExt cx="1191504" cy="1383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1504" cy="1383127"/>
            </a:xfrm>
            <a:custGeom>
              <a:avLst/>
              <a:gdLst/>
              <a:ahLst/>
              <a:cxnLst/>
              <a:rect r="r" b="b" t="t" l="l"/>
              <a:pathLst>
                <a:path h="1383127" w="1191504">
                  <a:moveTo>
                    <a:pt x="11589" y="0"/>
                  </a:moveTo>
                  <a:lnTo>
                    <a:pt x="1179915" y="0"/>
                  </a:lnTo>
                  <a:cubicBezTo>
                    <a:pt x="1182988" y="0"/>
                    <a:pt x="1185936" y="1221"/>
                    <a:pt x="1188110" y="3394"/>
                  </a:cubicBezTo>
                  <a:cubicBezTo>
                    <a:pt x="1190283" y="5568"/>
                    <a:pt x="1191504" y="8516"/>
                    <a:pt x="1191504" y="11589"/>
                  </a:cubicBezTo>
                  <a:lnTo>
                    <a:pt x="1191504" y="1371538"/>
                  </a:lnTo>
                  <a:cubicBezTo>
                    <a:pt x="1191504" y="1374611"/>
                    <a:pt x="1190283" y="1377559"/>
                    <a:pt x="1188110" y="1379733"/>
                  </a:cubicBezTo>
                  <a:cubicBezTo>
                    <a:pt x="1185936" y="1381906"/>
                    <a:pt x="1182988" y="1383127"/>
                    <a:pt x="1179915" y="1383127"/>
                  </a:cubicBezTo>
                  <a:lnTo>
                    <a:pt x="11589" y="1383127"/>
                  </a:lnTo>
                  <a:cubicBezTo>
                    <a:pt x="8516" y="1383127"/>
                    <a:pt x="5568" y="1381906"/>
                    <a:pt x="3394" y="1379733"/>
                  </a:cubicBezTo>
                  <a:cubicBezTo>
                    <a:pt x="1221" y="1377559"/>
                    <a:pt x="0" y="1374611"/>
                    <a:pt x="0" y="1371538"/>
                  </a:cubicBezTo>
                  <a:lnTo>
                    <a:pt x="0" y="11589"/>
                  </a:lnTo>
                  <a:cubicBezTo>
                    <a:pt x="0" y="8516"/>
                    <a:pt x="1221" y="5568"/>
                    <a:pt x="3394" y="3394"/>
                  </a:cubicBezTo>
                  <a:cubicBezTo>
                    <a:pt x="5568" y="1221"/>
                    <a:pt x="8516" y="0"/>
                    <a:pt x="11589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7936" y="2495128"/>
            <a:ext cx="5513260" cy="6203624"/>
            <a:chOff x="0" y="0"/>
            <a:chExt cx="1229207" cy="1383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207" cy="1383127"/>
            </a:xfrm>
            <a:custGeom>
              <a:avLst/>
              <a:gdLst/>
              <a:ahLst/>
              <a:cxnLst/>
              <a:rect r="r" b="b" t="t" l="l"/>
              <a:pathLst>
                <a:path h="1383127" w="1229207">
                  <a:moveTo>
                    <a:pt x="11234" y="0"/>
                  </a:moveTo>
                  <a:lnTo>
                    <a:pt x="1217973" y="0"/>
                  </a:lnTo>
                  <a:cubicBezTo>
                    <a:pt x="1220953" y="0"/>
                    <a:pt x="1223810" y="1184"/>
                    <a:pt x="1225917" y="3290"/>
                  </a:cubicBezTo>
                  <a:cubicBezTo>
                    <a:pt x="1228024" y="5397"/>
                    <a:pt x="1229207" y="8254"/>
                    <a:pt x="1229207" y="11234"/>
                  </a:cubicBezTo>
                  <a:lnTo>
                    <a:pt x="1229207" y="1371893"/>
                  </a:lnTo>
                  <a:cubicBezTo>
                    <a:pt x="1229207" y="1378097"/>
                    <a:pt x="1224178" y="1383127"/>
                    <a:pt x="1217973" y="1383127"/>
                  </a:cubicBezTo>
                  <a:lnTo>
                    <a:pt x="11234" y="1383127"/>
                  </a:lnTo>
                  <a:cubicBezTo>
                    <a:pt x="5030" y="1383127"/>
                    <a:pt x="0" y="1378097"/>
                    <a:pt x="0" y="1371893"/>
                  </a:cubicBezTo>
                  <a:lnTo>
                    <a:pt x="0" y="11234"/>
                  </a:lnTo>
                  <a:cubicBezTo>
                    <a:pt x="0" y="5030"/>
                    <a:pt x="5030" y="0"/>
                    <a:pt x="11234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7327" y="3188724"/>
            <a:ext cx="4369245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"/>
              </a:lnSpc>
            </a:pPr>
            <a:r>
              <a:rPr lang="en-US" sz="4500" spc="-207">
                <a:solidFill>
                  <a:srgbClr val="000000"/>
                </a:solidFill>
                <a:latin typeface="Raleway Bold"/>
              </a:rPr>
              <a:t>Pollution Tracker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91421" y="3141100"/>
            <a:ext cx="5246081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"/>
              </a:lnSpc>
            </a:pPr>
            <a:r>
              <a:rPr lang="en-US" sz="4500" spc="-207">
                <a:solidFill>
                  <a:srgbClr val="000000"/>
                </a:solidFill>
                <a:latin typeface="Raleway Bold"/>
              </a:rPr>
              <a:t>Disaster  Alert System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936" y="3994885"/>
            <a:ext cx="5045520" cy="175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Reporting real-time pollution data </a:t>
            </a:r>
          </a:p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Create awareness regading pollution in certain area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7710" y="4568048"/>
            <a:ext cx="4837561" cy="134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5435" indent="-272717" lvl="1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000000"/>
                </a:solidFill>
                <a:latin typeface="Raleway Bold"/>
              </a:rPr>
              <a:t>Creates Alert to Multiple Authorities at a single click</a:t>
            </a:r>
          </a:p>
          <a:p>
            <a:pPr algn="just">
              <a:lnSpc>
                <a:spcPts val="3536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667822" y="2495128"/>
            <a:ext cx="5591478" cy="6203624"/>
            <a:chOff x="0" y="0"/>
            <a:chExt cx="1246646" cy="13831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6646" cy="1383127"/>
            </a:xfrm>
            <a:custGeom>
              <a:avLst/>
              <a:gdLst/>
              <a:ahLst/>
              <a:cxnLst/>
              <a:rect r="r" b="b" t="t" l="l"/>
              <a:pathLst>
                <a:path h="1383127" w="1246646">
                  <a:moveTo>
                    <a:pt x="11077" y="0"/>
                  </a:moveTo>
                  <a:lnTo>
                    <a:pt x="1235569" y="0"/>
                  </a:lnTo>
                  <a:cubicBezTo>
                    <a:pt x="1238507" y="0"/>
                    <a:pt x="1241325" y="1167"/>
                    <a:pt x="1243402" y="3244"/>
                  </a:cubicBezTo>
                  <a:cubicBezTo>
                    <a:pt x="1245479" y="5322"/>
                    <a:pt x="1246646" y="8139"/>
                    <a:pt x="1246646" y="11077"/>
                  </a:cubicBezTo>
                  <a:lnTo>
                    <a:pt x="1246646" y="1372050"/>
                  </a:lnTo>
                  <a:cubicBezTo>
                    <a:pt x="1246646" y="1374988"/>
                    <a:pt x="1245479" y="1377805"/>
                    <a:pt x="1243402" y="1379883"/>
                  </a:cubicBezTo>
                  <a:cubicBezTo>
                    <a:pt x="1241325" y="1381960"/>
                    <a:pt x="1238507" y="1383127"/>
                    <a:pt x="1235569" y="1383127"/>
                  </a:cubicBezTo>
                  <a:lnTo>
                    <a:pt x="11077" y="1383127"/>
                  </a:lnTo>
                  <a:cubicBezTo>
                    <a:pt x="8139" y="1383127"/>
                    <a:pt x="5322" y="1381960"/>
                    <a:pt x="3244" y="1379883"/>
                  </a:cubicBezTo>
                  <a:cubicBezTo>
                    <a:pt x="1167" y="1377805"/>
                    <a:pt x="0" y="1374988"/>
                    <a:pt x="0" y="1372050"/>
                  </a:cubicBezTo>
                  <a:lnTo>
                    <a:pt x="0" y="11077"/>
                  </a:lnTo>
                  <a:cubicBezTo>
                    <a:pt x="0" y="8139"/>
                    <a:pt x="1167" y="5322"/>
                    <a:pt x="3244" y="3244"/>
                  </a:cubicBezTo>
                  <a:cubicBezTo>
                    <a:pt x="5322" y="1167"/>
                    <a:pt x="8139" y="0"/>
                    <a:pt x="11077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24972" y="2855350"/>
            <a:ext cx="5224815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aleway Bold"/>
              </a:rPr>
              <a:t>AI chat bot  &amp; C.F.C</a:t>
            </a:r>
            <a:r>
              <a:rPr lang="en-US" sz="4499">
                <a:solidFill>
                  <a:srgbClr val="000000"/>
                </a:solidFill>
                <a:latin typeface="Raleway Bold"/>
              </a:rPr>
              <a:t>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96196" y="6705108"/>
            <a:ext cx="4369245" cy="48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20"/>
              </a:lnSpc>
            </a:pPr>
            <a:r>
              <a:rPr lang="en-US" sz="3800" spc="-174">
                <a:solidFill>
                  <a:srgbClr val="000000"/>
                </a:solidFill>
                <a:latin typeface="Raleway Bold"/>
              </a:rPr>
              <a:t>SDG Alignment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7936" y="7182427"/>
            <a:ext cx="5045520" cy="175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Semi-Bold"/>
              </a:rPr>
              <a:t>Climate Action and Good health</a:t>
            </a:r>
          </a:p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Semi-Bold"/>
              </a:rPr>
              <a:t>Sustainable Communities</a:t>
            </a:r>
          </a:p>
          <a:p>
            <a:pPr algn="just">
              <a:lnSpc>
                <a:spcPts val="352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785813" y="6705108"/>
            <a:ext cx="4369245" cy="48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20"/>
              </a:lnSpc>
            </a:pPr>
            <a:r>
              <a:rPr lang="en-US" sz="3800" spc="-174">
                <a:solidFill>
                  <a:srgbClr val="000000"/>
                </a:solidFill>
                <a:latin typeface="Raleway Bold"/>
              </a:rPr>
              <a:t>SDG Alignment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77710" y="7182427"/>
            <a:ext cx="5045520" cy="131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Good Health and Well Being</a:t>
            </a:r>
          </a:p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Smart Cities  and Innovation</a:t>
            </a:r>
          </a:p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Peace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67822" y="3549609"/>
            <a:ext cx="5045520" cy="306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Allows to calculate Carbon Emmision </a:t>
            </a:r>
          </a:p>
          <a:p>
            <a:pPr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acts as a complete resource for pollution, disaster management, climate change, and environmental research.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23230" y="6761420"/>
            <a:ext cx="4369245" cy="48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20"/>
              </a:lnSpc>
            </a:pPr>
            <a:r>
              <a:rPr lang="en-US" sz="3800" spc="-174">
                <a:solidFill>
                  <a:srgbClr val="000000"/>
                </a:solidFill>
                <a:latin typeface="Raleway Bold"/>
              </a:rPr>
              <a:t>SDG Alignment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67822" y="7393836"/>
            <a:ext cx="5045520" cy="44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581" indent="-27179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000000"/>
                </a:solidFill>
                <a:latin typeface="Raleway Bold"/>
              </a:rPr>
              <a:t>Quality Learning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106572" y="8482925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3946215">
            <a:off x="-2880649" y="8186342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52218" y="2495128"/>
            <a:ext cx="5344154" cy="6203624"/>
            <a:chOff x="0" y="0"/>
            <a:chExt cx="1191504" cy="1383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1504" cy="1383127"/>
            </a:xfrm>
            <a:custGeom>
              <a:avLst/>
              <a:gdLst/>
              <a:ahLst/>
              <a:cxnLst/>
              <a:rect r="r" b="b" t="t" l="l"/>
              <a:pathLst>
                <a:path h="1383127" w="1191504">
                  <a:moveTo>
                    <a:pt x="11589" y="0"/>
                  </a:moveTo>
                  <a:lnTo>
                    <a:pt x="1179915" y="0"/>
                  </a:lnTo>
                  <a:cubicBezTo>
                    <a:pt x="1182988" y="0"/>
                    <a:pt x="1185936" y="1221"/>
                    <a:pt x="1188110" y="3394"/>
                  </a:cubicBezTo>
                  <a:cubicBezTo>
                    <a:pt x="1190283" y="5568"/>
                    <a:pt x="1191504" y="8516"/>
                    <a:pt x="1191504" y="11589"/>
                  </a:cubicBezTo>
                  <a:lnTo>
                    <a:pt x="1191504" y="1371538"/>
                  </a:lnTo>
                  <a:cubicBezTo>
                    <a:pt x="1191504" y="1374611"/>
                    <a:pt x="1190283" y="1377559"/>
                    <a:pt x="1188110" y="1379733"/>
                  </a:cubicBezTo>
                  <a:cubicBezTo>
                    <a:pt x="1185936" y="1381906"/>
                    <a:pt x="1182988" y="1383127"/>
                    <a:pt x="1179915" y="1383127"/>
                  </a:cubicBezTo>
                  <a:lnTo>
                    <a:pt x="11589" y="1383127"/>
                  </a:lnTo>
                  <a:cubicBezTo>
                    <a:pt x="8516" y="1383127"/>
                    <a:pt x="5568" y="1381906"/>
                    <a:pt x="3394" y="1379733"/>
                  </a:cubicBezTo>
                  <a:cubicBezTo>
                    <a:pt x="1221" y="1377559"/>
                    <a:pt x="0" y="1374611"/>
                    <a:pt x="0" y="1371538"/>
                  </a:cubicBezTo>
                  <a:lnTo>
                    <a:pt x="0" y="11589"/>
                  </a:lnTo>
                  <a:cubicBezTo>
                    <a:pt x="0" y="8516"/>
                    <a:pt x="1221" y="5568"/>
                    <a:pt x="3394" y="3394"/>
                  </a:cubicBezTo>
                  <a:cubicBezTo>
                    <a:pt x="5568" y="1221"/>
                    <a:pt x="8516" y="0"/>
                    <a:pt x="11589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5918" y="2472167"/>
            <a:ext cx="5513260" cy="6203624"/>
            <a:chOff x="0" y="0"/>
            <a:chExt cx="1229207" cy="1383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207" cy="1383127"/>
            </a:xfrm>
            <a:custGeom>
              <a:avLst/>
              <a:gdLst/>
              <a:ahLst/>
              <a:cxnLst/>
              <a:rect r="r" b="b" t="t" l="l"/>
              <a:pathLst>
                <a:path h="1383127" w="1229207">
                  <a:moveTo>
                    <a:pt x="11234" y="0"/>
                  </a:moveTo>
                  <a:lnTo>
                    <a:pt x="1217973" y="0"/>
                  </a:lnTo>
                  <a:cubicBezTo>
                    <a:pt x="1220953" y="0"/>
                    <a:pt x="1223810" y="1184"/>
                    <a:pt x="1225917" y="3290"/>
                  </a:cubicBezTo>
                  <a:cubicBezTo>
                    <a:pt x="1228024" y="5397"/>
                    <a:pt x="1229207" y="8254"/>
                    <a:pt x="1229207" y="11234"/>
                  </a:cubicBezTo>
                  <a:lnTo>
                    <a:pt x="1229207" y="1371893"/>
                  </a:lnTo>
                  <a:cubicBezTo>
                    <a:pt x="1229207" y="1378097"/>
                    <a:pt x="1224178" y="1383127"/>
                    <a:pt x="1217973" y="1383127"/>
                  </a:cubicBezTo>
                  <a:lnTo>
                    <a:pt x="11234" y="1383127"/>
                  </a:lnTo>
                  <a:cubicBezTo>
                    <a:pt x="5030" y="1383127"/>
                    <a:pt x="0" y="1378097"/>
                    <a:pt x="0" y="1371893"/>
                  </a:cubicBezTo>
                  <a:lnTo>
                    <a:pt x="0" y="11234"/>
                  </a:lnTo>
                  <a:cubicBezTo>
                    <a:pt x="0" y="5030"/>
                    <a:pt x="5030" y="0"/>
                    <a:pt x="11234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1647" y="2495128"/>
            <a:ext cx="5591478" cy="6203624"/>
            <a:chOff x="0" y="0"/>
            <a:chExt cx="1246646" cy="13831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6646" cy="1383127"/>
            </a:xfrm>
            <a:custGeom>
              <a:avLst/>
              <a:gdLst/>
              <a:ahLst/>
              <a:cxnLst/>
              <a:rect r="r" b="b" t="t" l="l"/>
              <a:pathLst>
                <a:path h="1383127" w="1246646">
                  <a:moveTo>
                    <a:pt x="11077" y="0"/>
                  </a:moveTo>
                  <a:lnTo>
                    <a:pt x="1235569" y="0"/>
                  </a:lnTo>
                  <a:cubicBezTo>
                    <a:pt x="1238507" y="0"/>
                    <a:pt x="1241325" y="1167"/>
                    <a:pt x="1243402" y="3244"/>
                  </a:cubicBezTo>
                  <a:cubicBezTo>
                    <a:pt x="1245479" y="5322"/>
                    <a:pt x="1246646" y="8139"/>
                    <a:pt x="1246646" y="11077"/>
                  </a:cubicBezTo>
                  <a:lnTo>
                    <a:pt x="1246646" y="1372050"/>
                  </a:lnTo>
                  <a:cubicBezTo>
                    <a:pt x="1246646" y="1374988"/>
                    <a:pt x="1245479" y="1377805"/>
                    <a:pt x="1243402" y="1379883"/>
                  </a:cubicBezTo>
                  <a:cubicBezTo>
                    <a:pt x="1241325" y="1381960"/>
                    <a:pt x="1238507" y="1383127"/>
                    <a:pt x="1235569" y="1383127"/>
                  </a:cubicBezTo>
                  <a:lnTo>
                    <a:pt x="11077" y="1383127"/>
                  </a:lnTo>
                  <a:cubicBezTo>
                    <a:pt x="8139" y="1383127"/>
                    <a:pt x="5322" y="1381960"/>
                    <a:pt x="3244" y="1379883"/>
                  </a:cubicBezTo>
                  <a:cubicBezTo>
                    <a:pt x="1167" y="1377805"/>
                    <a:pt x="0" y="1374988"/>
                    <a:pt x="0" y="1372050"/>
                  </a:cubicBezTo>
                  <a:lnTo>
                    <a:pt x="0" y="11077"/>
                  </a:lnTo>
                  <a:cubicBezTo>
                    <a:pt x="0" y="8139"/>
                    <a:pt x="1167" y="5322"/>
                    <a:pt x="3244" y="3244"/>
                  </a:cubicBezTo>
                  <a:cubicBezTo>
                    <a:pt x="5322" y="1167"/>
                    <a:pt x="8139" y="0"/>
                    <a:pt x="11077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106572" y="8482925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3946215">
            <a:off x="-3007003" y="791285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3" y="0"/>
                </a:lnTo>
                <a:lnTo>
                  <a:pt x="4661953" y="4748284"/>
                </a:lnTo>
                <a:lnTo>
                  <a:pt x="0" y="4748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47487" y="3954670"/>
            <a:ext cx="1416896" cy="1619309"/>
          </a:xfrm>
          <a:custGeom>
            <a:avLst/>
            <a:gdLst/>
            <a:ahLst/>
            <a:cxnLst/>
            <a:rect r="r" b="b" t="t" l="l"/>
            <a:pathLst>
              <a:path h="1619309" w="1416896">
                <a:moveTo>
                  <a:pt x="0" y="0"/>
                </a:moveTo>
                <a:lnTo>
                  <a:pt x="1416895" y="0"/>
                </a:lnTo>
                <a:lnTo>
                  <a:pt x="1416895" y="1619309"/>
                </a:lnTo>
                <a:lnTo>
                  <a:pt x="0" y="161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17985" y="3586297"/>
            <a:ext cx="3938801" cy="2248698"/>
          </a:xfrm>
          <a:custGeom>
            <a:avLst/>
            <a:gdLst/>
            <a:ahLst/>
            <a:cxnLst/>
            <a:rect r="r" b="b" t="t" l="l"/>
            <a:pathLst>
              <a:path h="2248698" w="3938801">
                <a:moveTo>
                  <a:pt x="0" y="0"/>
                </a:moveTo>
                <a:lnTo>
                  <a:pt x="3938802" y="0"/>
                </a:lnTo>
                <a:lnTo>
                  <a:pt x="3938802" y="2248698"/>
                </a:lnTo>
                <a:lnTo>
                  <a:pt x="0" y="2248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89252" y="3954670"/>
            <a:ext cx="1619309" cy="1619309"/>
          </a:xfrm>
          <a:custGeom>
            <a:avLst/>
            <a:gdLst/>
            <a:ahLst/>
            <a:cxnLst/>
            <a:rect r="r" b="b" t="t" l="l"/>
            <a:pathLst>
              <a:path h="1619309" w="1619309">
                <a:moveTo>
                  <a:pt x="0" y="0"/>
                </a:moveTo>
                <a:lnTo>
                  <a:pt x="1619310" y="0"/>
                </a:lnTo>
                <a:lnTo>
                  <a:pt x="1619310" y="1619309"/>
                </a:lnTo>
                <a:lnTo>
                  <a:pt x="0" y="1619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6405486"/>
            <a:ext cx="1835682" cy="1835682"/>
          </a:xfrm>
          <a:custGeom>
            <a:avLst/>
            <a:gdLst/>
            <a:ahLst/>
            <a:cxnLst/>
            <a:rect r="r" b="b" t="t" l="l"/>
            <a:pathLst>
              <a:path h="1835682" w="1835682">
                <a:moveTo>
                  <a:pt x="0" y="0"/>
                </a:moveTo>
                <a:lnTo>
                  <a:pt x="1835682" y="0"/>
                </a:lnTo>
                <a:lnTo>
                  <a:pt x="1835682" y="1835683"/>
                </a:lnTo>
                <a:lnTo>
                  <a:pt x="0" y="1835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81955" y="6405486"/>
            <a:ext cx="1735554" cy="1835682"/>
          </a:xfrm>
          <a:custGeom>
            <a:avLst/>
            <a:gdLst/>
            <a:ahLst/>
            <a:cxnLst/>
            <a:rect r="r" b="b" t="t" l="l"/>
            <a:pathLst>
              <a:path h="1835682" w="1735554">
                <a:moveTo>
                  <a:pt x="0" y="0"/>
                </a:moveTo>
                <a:lnTo>
                  <a:pt x="1735554" y="0"/>
                </a:lnTo>
                <a:lnTo>
                  <a:pt x="1735554" y="1835683"/>
                </a:lnTo>
                <a:lnTo>
                  <a:pt x="0" y="18356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13155" y="3750701"/>
            <a:ext cx="6545307" cy="4168589"/>
          </a:xfrm>
          <a:custGeom>
            <a:avLst/>
            <a:gdLst/>
            <a:ahLst/>
            <a:cxnLst/>
            <a:rect r="r" b="b" t="t" l="l"/>
            <a:pathLst>
              <a:path h="4168589" w="6545307">
                <a:moveTo>
                  <a:pt x="0" y="0"/>
                </a:moveTo>
                <a:lnTo>
                  <a:pt x="6545307" y="0"/>
                </a:lnTo>
                <a:lnTo>
                  <a:pt x="6545307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934555" y="6076752"/>
            <a:ext cx="5194601" cy="2164417"/>
          </a:xfrm>
          <a:custGeom>
            <a:avLst/>
            <a:gdLst/>
            <a:ahLst/>
            <a:cxnLst/>
            <a:rect r="r" b="b" t="t" l="l"/>
            <a:pathLst>
              <a:path h="2164417" w="5194601">
                <a:moveTo>
                  <a:pt x="0" y="0"/>
                </a:moveTo>
                <a:lnTo>
                  <a:pt x="5194601" y="0"/>
                </a:lnTo>
                <a:lnTo>
                  <a:pt x="5194601" y="2164417"/>
                </a:lnTo>
                <a:lnTo>
                  <a:pt x="0" y="21644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6900" y="790154"/>
            <a:ext cx="16040100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</a:pPr>
            <a:r>
              <a:rPr lang="en-US" sz="9999" spc="-459">
                <a:solidFill>
                  <a:srgbClr val="000000"/>
                </a:solidFill>
                <a:latin typeface="Raleway"/>
              </a:rPr>
              <a:t>Technology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6900" y="2911748"/>
            <a:ext cx="4369245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"/>
              </a:lnSpc>
            </a:pPr>
            <a:r>
              <a:rPr lang="en-US" sz="4500" spc="-207">
                <a:solidFill>
                  <a:srgbClr val="000000"/>
                </a:solidFill>
                <a:latin typeface="Raleway Bold"/>
              </a:rPr>
              <a:t>Front 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03910" y="2911748"/>
            <a:ext cx="524608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"/>
              </a:lnSpc>
            </a:pPr>
            <a:r>
              <a:rPr lang="en-US" sz="4500" spc="-207">
                <a:solidFill>
                  <a:srgbClr val="000000"/>
                </a:solidFill>
                <a:latin typeface="Raleway Bold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4555" y="2711723"/>
            <a:ext cx="5224815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aleway Bold"/>
              </a:rPr>
              <a:t>Database &amp; 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59486"/>
            <a:ext cx="18178945" cy="15397628"/>
          </a:xfrm>
          <a:custGeom>
            <a:avLst/>
            <a:gdLst/>
            <a:ahLst/>
            <a:cxnLst/>
            <a:rect r="r" b="b" t="t" l="l"/>
            <a:pathLst>
              <a:path h="15397628" w="18178945">
                <a:moveTo>
                  <a:pt x="0" y="0"/>
                </a:moveTo>
                <a:lnTo>
                  <a:pt x="18178945" y="0"/>
                </a:lnTo>
                <a:lnTo>
                  <a:pt x="18178945" y="15397628"/>
                </a:lnTo>
                <a:lnTo>
                  <a:pt x="0" y="1539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01" r="0" b="-326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212" y="592455"/>
            <a:ext cx="12784780" cy="111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8010"/>
              </a:lnSpc>
            </a:pPr>
            <a:r>
              <a:rPr lang="en-US" sz="8900" spc="-409">
                <a:solidFill>
                  <a:srgbClr val="000000"/>
                </a:solidFill>
                <a:latin typeface="Raleway Bold"/>
              </a:rPr>
              <a:t>Working Mechanism 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7839766" cy="9694052"/>
          </a:xfrm>
          <a:custGeom>
            <a:avLst/>
            <a:gdLst/>
            <a:ahLst/>
            <a:cxnLst/>
            <a:rect r="r" b="b" t="t" l="l"/>
            <a:pathLst>
              <a:path h="9694052" w="17839766">
                <a:moveTo>
                  <a:pt x="0" y="0"/>
                </a:moveTo>
                <a:lnTo>
                  <a:pt x="17839766" y="0"/>
                </a:lnTo>
                <a:lnTo>
                  <a:pt x="17839766" y="9694052"/>
                </a:lnTo>
                <a:lnTo>
                  <a:pt x="0" y="969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0" r="0" b="-1597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212" y="592455"/>
            <a:ext cx="8130548" cy="111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8010"/>
              </a:lnSpc>
            </a:pPr>
            <a:r>
              <a:rPr lang="en-US" sz="8900" spc="-409">
                <a:solidFill>
                  <a:srgbClr val="000000"/>
                </a:solidFill>
                <a:latin typeface="Raleway Medium"/>
              </a:rPr>
              <a:t>Implementation 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67110" y="2408749"/>
            <a:ext cx="2096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Step-1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64424" y="8371205"/>
            <a:ext cx="21163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Step-2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8284" y="2671058"/>
            <a:ext cx="5293498" cy="6902049"/>
            <a:chOff x="0" y="0"/>
            <a:chExt cx="1394172" cy="18178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817824"/>
            </a:xfrm>
            <a:custGeom>
              <a:avLst/>
              <a:gdLst/>
              <a:ahLst/>
              <a:cxnLst/>
              <a:rect r="r" b="b" t="t" l="l"/>
              <a:pathLst>
                <a:path h="1817824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806123"/>
                  </a:lnTo>
                  <a:cubicBezTo>
                    <a:pt x="1394172" y="1812585"/>
                    <a:pt x="1388934" y="1817824"/>
                    <a:pt x="1382472" y="1817824"/>
                  </a:cubicBezTo>
                  <a:lnTo>
                    <a:pt x="11700" y="1817824"/>
                  </a:lnTo>
                  <a:cubicBezTo>
                    <a:pt x="5238" y="1817824"/>
                    <a:pt x="0" y="1812585"/>
                    <a:pt x="0" y="1806123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7893" y="2671058"/>
            <a:ext cx="5293498" cy="6902049"/>
            <a:chOff x="0" y="0"/>
            <a:chExt cx="1394172" cy="1817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4172" cy="1817824"/>
            </a:xfrm>
            <a:custGeom>
              <a:avLst/>
              <a:gdLst/>
              <a:ahLst/>
              <a:cxnLst/>
              <a:rect r="r" b="b" t="t" l="l"/>
              <a:pathLst>
                <a:path h="1817824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806123"/>
                  </a:lnTo>
                  <a:cubicBezTo>
                    <a:pt x="1394172" y="1812585"/>
                    <a:pt x="1388934" y="1817824"/>
                    <a:pt x="1382472" y="1817824"/>
                  </a:cubicBezTo>
                  <a:lnTo>
                    <a:pt x="11700" y="1817824"/>
                  </a:lnTo>
                  <a:cubicBezTo>
                    <a:pt x="5238" y="1817824"/>
                    <a:pt x="0" y="1812585"/>
                    <a:pt x="0" y="1806123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6606" y="2671058"/>
            <a:ext cx="5668974" cy="6902049"/>
            <a:chOff x="0" y="0"/>
            <a:chExt cx="1493063" cy="1817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3063" cy="1817824"/>
            </a:xfrm>
            <a:custGeom>
              <a:avLst/>
              <a:gdLst/>
              <a:ahLst/>
              <a:cxnLst/>
              <a:rect r="r" b="b" t="t" l="l"/>
              <a:pathLst>
                <a:path h="1817824" w="1493063">
                  <a:moveTo>
                    <a:pt x="10925" y="0"/>
                  </a:moveTo>
                  <a:lnTo>
                    <a:pt x="1482138" y="0"/>
                  </a:lnTo>
                  <a:cubicBezTo>
                    <a:pt x="1485035" y="0"/>
                    <a:pt x="1487814" y="1151"/>
                    <a:pt x="1489863" y="3200"/>
                  </a:cubicBezTo>
                  <a:cubicBezTo>
                    <a:pt x="1491912" y="5249"/>
                    <a:pt x="1493063" y="8028"/>
                    <a:pt x="1493063" y="10925"/>
                  </a:cubicBezTo>
                  <a:lnTo>
                    <a:pt x="1493063" y="1806898"/>
                  </a:lnTo>
                  <a:cubicBezTo>
                    <a:pt x="1493063" y="1809796"/>
                    <a:pt x="1491912" y="1812575"/>
                    <a:pt x="1489863" y="1814624"/>
                  </a:cubicBezTo>
                  <a:cubicBezTo>
                    <a:pt x="1487814" y="1816673"/>
                    <a:pt x="1485035" y="1817824"/>
                    <a:pt x="1482138" y="1817824"/>
                  </a:cubicBezTo>
                  <a:lnTo>
                    <a:pt x="10925" y="1817824"/>
                  </a:lnTo>
                  <a:cubicBezTo>
                    <a:pt x="8028" y="1817824"/>
                    <a:pt x="5249" y="1816673"/>
                    <a:pt x="3200" y="1814624"/>
                  </a:cubicBezTo>
                  <a:cubicBezTo>
                    <a:pt x="1151" y="1812575"/>
                    <a:pt x="0" y="1809796"/>
                    <a:pt x="0" y="1806898"/>
                  </a:cubicBezTo>
                  <a:lnTo>
                    <a:pt x="0" y="10925"/>
                  </a:lnTo>
                  <a:cubicBezTo>
                    <a:pt x="0" y="8028"/>
                    <a:pt x="1151" y="5249"/>
                    <a:pt x="3200" y="3200"/>
                  </a:cubicBezTo>
                  <a:cubicBezTo>
                    <a:pt x="5249" y="1151"/>
                    <a:pt x="8028" y="0"/>
                    <a:pt x="10925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36698" y="623183"/>
            <a:ext cx="13856669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0000"/>
                </a:solidFill>
                <a:latin typeface="Raleway Medium"/>
              </a:rPr>
              <a:t>The m</a:t>
            </a:r>
            <a:r>
              <a:rPr lang="en-US" sz="6000" spc="-276">
                <a:solidFill>
                  <a:srgbClr val="000000"/>
                </a:solidFill>
                <a:latin typeface="Raleway Medium"/>
              </a:rPr>
              <a:t>ain challenges identified and their solution 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501" y="3522118"/>
            <a:ext cx="422517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Data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281770"/>
            <a:ext cx="409514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Internet Access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0652" y="3325820"/>
            <a:ext cx="5252444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User Engagement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fake alerts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962959"/>
            <a:ext cx="427882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Resource Constraints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9256" y="5386629"/>
            <a:ext cx="4369245" cy="52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80"/>
              </a:lnSpc>
            </a:pPr>
            <a:r>
              <a:rPr lang="en-US" sz="4200" spc="-193">
                <a:solidFill>
                  <a:srgbClr val="000000"/>
                </a:solidFill>
                <a:latin typeface="Raleway Bold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74485" y="5358054"/>
            <a:ext cx="4369245" cy="48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20"/>
              </a:lnSpc>
            </a:pPr>
            <a:r>
              <a:rPr lang="en-US" sz="3800" spc="-174">
                <a:solidFill>
                  <a:srgbClr val="000000"/>
                </a:solidFill>
                <a:latin typeface="Raleway Bold"/>
              </a:rPr>
              <a:t>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1390" y="5386629"/>
            <a:ext cx="4369245" cy="52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80"/>
              </a:lnSpc>
            </a:pPr>
            <a:r>
              <a:rPr lang="en-US" sz="4200" spc="-193">
                <a:solidFill>
                  <a:srgbClr val="000000"/>
                </a:solidFill>
                <a:latin typeface="Raleway Bold"/>
              </a:rPr>
              <a:t>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860" y="6041951"/>
            <a:ext cx="4576574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providing offline alert services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consulting with professionals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4015" y="6055407"/>
            <a:ext cx="4785719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reward system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multilingual support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awareness program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login system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18284" y="6055407"/>
            <a:ext cx="5310881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providing product at minimum cost thinking  about Data Privacy , Security and Accuracy.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9181" y="547688"/>
            <a:ext cx="15328570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</a:pPr>
            <a:r>
              <a:rPr lang="en-US" sz="9999" spc="-459">
                <a:solidFill>
                  <a:srgbClr val="000000"/>
                </a:solidFill>
                <a:latin typeface="Raleway Bold"/>
              </a:rPr>
              <a:t>Budget  &amp;  Revenue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16909" y="1919251"/>
            <a:ext cx="1479311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Semi-Bold"/>
              </a:rPr>
              <a:t>Remember that building a sustainable budget and revenue model for a social service-based project like Project Green takes time and persistence.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590573"/>
            <a:ext cx="7086626" cy="6001928"/>
            <a:chOff x="0" y="0"/>
            <a:chExt cx="1866437" cy="1580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6437" cy="1580755"/>
            </a:xfrm>
            <a:custGeom>
              <a:avLst/>
              <a:gdLst/>
              <a:ahLst/>
              <a:cxnLst/>
              <a:rect r="r" b="b" t="t" l="l"/>
              <a:pathLst>
                <a:path h="1580755" w="1866437">
                  <a:moveTo>
                    <a:pt x="8740" y="0"/>
                  </a:moveTo>
                  <a:lnTo>
                    <a:pt x="1857697" y="0"/>
                  </a:lnTo>
                  <a:cubicBezTo>
                    <a:pt x="1860015" y="0"/>
                    <a:pt x="1862238" y="921"/>
                    <a:pt x="1863877" y="2560"/>
                  </a:cubicBezTo>
                  <a:cubicBezTo>
                    <a:pt x="1865516" y="4199"/>
                    <a:pt x="1866437" y="6422"/>
                    <a:pt x="1866437" y="8740"/>
                  </a:cubicBezTo>
                  <a:lnTo>
                    <a:pt x="1866437" y="1572015"/>
                  </a:lnTo>
                  <a:cubicBezTo>
                    <a:pt x="1866437" y="1574333"/>
                    <a:pt x="1865516" y="1576556"/>
                    <a:pt x="1863877" y="1578195"/>
                  </a:cubicBezTo>
                  <a:cubicBezTo>
                    <a:pt x="1862238" y="1579834"/>
                    <a:pt x="1860015" y="1580755"/>
                    <a:pt x="1857697" y="1580755"/>
                  </a:cubicBezTo>
                  <a:lnTo>
                    <a:pt x="8740" y="1580755"/>
                  </a:lnTo>
                  <a:cubicBezTo>
                    <a:pt x="6422" y="1580755"/>
                    <a:pt x="4199" y="1579834"/>
                    <a:pt x="2560" y="1578195"/>
                  </a:cubicBezTo>
                  <a:cubicBezTo>
                    <a:pt x="921" y="1576556"/>
                    <a:pt x="0" y="1574333"/>
                    <a:pt x="0" y="1572015"/>
                  </a:cubicBezTo>
                  <a:lnTo>
                    <a:pt x="0" y="8740"/>
                  </a:lnTo>
                  <a:cubicBezTo>
                    <a:pt x="0" y="6422"/>
                    <a:pt x="921" y="4199"/>
                    <a:pt x="2560" y="2560"/>
                  </a:cubicBezTo>
                  <a:cubicBezTo>
                    <a:pt x="4199" y="921"/>
                    <a:pt x="6422" y="0"/>
                    <a:pt x="8740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13466" y="3590573"/>
            <a:ext cx="8408564" cy="6001928"/>
            <a:chOff x="0" y="0"/>
            <a:chExt cx="2214601" cy="15807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4601" cy="1580755"/>
            </a:xfrm>
            <a:custGeom>
              <a:avLst/>
              <a:gdLst/>
              <a:ahLst/>
              <a:cxnLst/>
              <a:rect r="r" b="b" t="t" l="l"/>
              <a:pathLst>
                <a:path h="1580755" w="2214601">
                  <a:moveTo>
                    <a:pt x="7366" y="0"/>
                  </a:moveTo>
                  <a:lnTo>
                    <a:pt x="2207235" y="0"/>
                  </a:lnTo>
                  <a:cubicBezTo>
                    <a:pt x="2211303" y="0"/>
                    <a:pt x="2214601" y="3298"/>
                    <a:pt x="2214601" y="7366"/>
                  </a:cubicBezTo>
                  <a:lnTo>
                    <a:pt x="2214601" y="1573389"/>
                  </a:lnTo>
                  <a:cubicBezTo>
                    <a:pt x="2214601" y="1577457"/>
                    <a:pt x="2211303" y="1580755"/>
                    <a:pt x="2207235" y="1580755"/>
                  </a:cubicBezTo>
                  <a:lnTo>
                    <a:pt x="7366" y="1580755"/>
                  </a:lnTo>
                  <a:cubicBezTo>
                    <a:pt x="3298" y="1580755"/>
                    <a:pt x="0" y="1577457"/>
                    <a:pt x="0" y="1573389"/>
                  </a:cubicBezTo>
                  <a:lnTo>
                    <a:pt x="0" y="7366"/>
                  </a:lnTo>
                  <a:cubicBezTo>
                    <a:pt x="0" y="3298"/>
                    <a:pt x="3298" y="0"/>
                    <a:pt x="7366" y="0"/>
                  </a:cubicBezTo>
                  <a:close/>
                </a:path>
              </a:pathLst>
            </a:custGeom>
            <a:solidFill>
              <a:srgbClr val="3ECD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04772" y="3695678"/>
            <a:ext cx="3734482" cy="88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000000"/>
                </a:solidFill>
                <a:latin typeface="Raleway Bold"/>
              </a:rPr>
              <a:t>Budget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89538" y="3695678"/>
            <a:ext cx="3734482" cy="88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000000"/>
                </a:solidFill>
                <a:latin typeface="Raleway Bold"/>
              </a:rPr>
              <a:t>Revenue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91208"/>
            <a:ext cx="7086626" cy="517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781" indent="-394891" lvl="1">
              <a:lnSpc>
                <a:spcPts val="5121"/>
              </a:lnSpc>
              <a:buFont typeface="Arial"/>
              <a:buChar char="•"/>
            </a:pPr>
            <a:r>
              <a:rPr lang="en-US" sz="3658">
                <a:solidFill>
                  <a:srgbClr val="000000"/>
                </a:solidFill>
                <a:latin typeface="Raleway Bold"/>
              </a:rPr>
              <a:t>Research &amp; Development</a:t>
            </a:r>
          </a:p>
          <a:p>
            <a:pPr>
              <a:lnSpc>
                <a:spcPts val="5121"/>
              </a:lnSpc>
            </a:pPr>
          </a:p>
          <a:p>
            <a:pPr marL="789781" indent="-394891" lvl="1">
              <a:lnSpc>
                <a:spcPts val="5121"/>
              </a:lnSpc>
              <a:buFont typeface="Arial"/>
              <a:buChar char="•"/>
            </a:pPr>
            <a:r>
              <a:rPr lang="en-US" sz="3658">
                <a:solidFill>
                  <a:srgbClr val="000000"/>
                </a:solidFill>
                <a:latin typeface="Raleway Bold"/>
              </a:rPr>
              <a:t>Community Engagement</a:t>
            </a:r>
          </a:p>
          <a:p>
            <a:pPr>
              <a:lnSpc>
                <a:spcPts val="5121"/>
              </a:lnSpc>
            </a:pPr>
          </a:p>
          <a:p>
            <a:pPr marL="789781" indent="-394891" lvl="1">
              <a:lnSpc>
                <a:spcPts val="5121"/>
              </a:lnSpc>
              <a:buFont typeface="Arial"/>
              <a:buChar char="•"/>
            </a:pPr>
            <a:r>
              <a:rPr lang="en-US" sz="3658">
                <a:solidFill>
                  <a:srgbClr val="000000"/>
                </a:solidFill>
                <a:latin typeface="Raleway Bold"/>
              </a:rPr>
              <a:t>Scaling and Expansion</a:t>
            </a:r>
          </a:p>
          <a:p>
            <a:pPr>
              <a:lnSpc>
                <a:spcPts val="5121"/>
              </a:lnSpc>
            </a:pPr>
          </a:p>
          <a:p>
            <a:pPr>
              <a:lnSpc>
                <a:spcPts val="5121"/>
              </a:lnSpc>
            </a:pPr>
          </a:p>
          <a:p>
            <a:pPr>
              <a:lnSpc>
                <a:spcPts val="512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013466" y="4748333"/>
            <a:ext cx="8408564" cy="650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0346" indent="-390173" lvl="1">
              <a:lnSpc>
                <a:spcPts val="6505"/>
              </a:lnSpc>
              <a:buFont typeface="Arial"/>
              <a:buChar char="•"/>
            </a:pPr>
            <a:r>
              <a:rPr lang="en-US" sz="3614">
                <a:solidFill>
                  <a:srgbClr val="000000"/>
                </a:solidFill>
                <a:latin typeface="Raleway Bold"/>
              </a:rPr>
              <a:t>Revenue from pollution tracking </a:t>
            </a:r>
          </a:p>
          <a:p>
            <a:pPr marL="780346" indent="-390173" lvl="1">
              <a:lnSpc>
                <a:spcPts val="6505"/>
              </a:lnSpc>
              <a:buFont typeface="Arial"/>
              <a:buChar char="•"/>
            </a:pPr>
            <a:r>
              <a:rPr lang="en-US" sz="3614">
                <a:solidFill>
                  <a:srgbClr val="000000"/>
                </a:solidFill>
                <a:latin typeface="Raleway Bold"/>
              </a:rPr>
              <a:t>Grants and Donation</a:t>
            </a:r>
          </a:p>
          <a:p>
            <a:pPr marL="780346" indent="-390173" lvl="1">
              <a:lnSpc>
                <a:spcPts val="6505"/>
              </a:lnSpc>
              <a:buFont typeface="Arial"/>
              <a:buChar char="•"/>
            </a:pPr>
            <a:r>
              <a:rPr lang="en-US" sz="3614">
                <a:solidFill>
                  <a:srgbClr val="000000"/>
                </a:solidFill>
                <a:latin typeface="Raleway Bold"/>
              </a:rPr>
              <a:t>Corporate Sponsorships &amp; partnership</a:t>
            </a:r>
          </a:p>
          <a:p>
            <a:pPr>
              <a:lnSpc>
                <a:spcPts val="6505"/>
              </a:lnSpc>
            </a:pPr>
          </a:p>
          <a:p>
            <a:pPr>
              <a:lnSpc>
                <a:spcPts val="6505"/>
              </a:lnSpc>
            </a:pPr>
          </a:p>
          <a:p>
            <a:pPr>
              <a:lnSpc>
                <a:spcPts val="6505"/>
              </a:lnSpc>
            </a:pPr>
          </a:p>
          <a:p>
            <a:pPr>
              <a:lnSpc>
                <a:spcPts val="650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DAFu8876CLE</dc:identifier>
  <dcterms:modified xsi:type="dcterms:W3CDTF">2011-08-01T06:04:30Z</dcterms:modified>
  <cp:revision>1</cp:revision>
  <dc:title>Project Green</dc:title>
</cp:coreProperties>
</file>